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 id="368" r:id="rId3"/>
    <p:sldId id="387" r:id="rId4"/>
    <p:sldId id="388" r:id="rId5"/>
    <p:sldId id="389" r:id="rId6"/>
    <p:sldId id="390" r:id="rId7"/>
    <p:sldId id="371" r:id="rId8"/>
    <p:sldId id="386" r:id="rId9"/>
    <p:sldId id="3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3190" autoAdjust="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DAB683A-6C18-4780-97B6-4CE30511F58E}" type="datetimeFigureOut">
              <a:rPr lang="en-US" smtClean="0"/>
              <a:pPr/>
              <a:t>11/28/2020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2919A3E-F257-43A7-9F45-466972A6F930}"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DAB683A-6C18-4780-97B6-4CE30511F58E}"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919A3E-F257-43A7-9F45-466972A6F93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F2919A3E-F257-43A7-9F45-466972A6F930}"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DAB683A-6C18-4780-97B6-4CE30511F58E}"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DAB683A-6C18-4780-97B6-4CE30511F58E}"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F2919A3E-F257-43A7-9F45-466972A6F930}"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4DAB683A-6C18-4780-97B6-4CE30511F58E}" type="datetimeFigureOut">
              <a:rPr lang="en-US" smtClean="0"/>
              <a:pPr/>
              <a:t>11/28/2020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2919A3E-F257-43A7-9F45-466972A6F930}"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4DAB683A-6C18-4780-97B6-4CE30511F58E}" type="datetimeFigureOut">
              <a:rPr lang="en-US" smtClean="0"/>
              <a:pPr/>
              <a:t>11/28/2020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919A3E-F257-43A7-9F45-466972A6F930}"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DAB683A-6C18-4780-97B6-4CE30511F58E}" type="datetimeFigureOut">
              <a:rPr lang="en-US" smtClean="0"/>
              <a:pPr/>
              <a:t>11/28/2020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F2919A3E-F257-43A7-9F45-466972A6F930}"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DAB683A-6C18-4780-97B6-4CE30511F58E}" type="datetimeFigureOut">
              <a:rPr lang="en-US" smtClean="0"/>
              <a:pPr/>
              <a:t>11/28/2020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F2919A3E-F257-43A7-9F45-466972A6F9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4DAB683A-6C18-4780-97B6-4CE30511F58E}" type="datetimeFigureOut">
              <a:rPr lang="en-US" smtClean="0"/>
              <a:pPr/>
              <a:t>11/28/2020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2919A3E-F257-43A7-9F45-466972A6F9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2919A3E-F257-43A7-9F45-466972A6F930}"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4DAB683A-6C18-4780-97B6-4CE30511F58E}" type="datetimeFigureOut">
              <a:rPr lang="en-US" smtClean="0"/>
              <a:pPr/>
              <a:t>11/28/2020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F2919A3E-F257-43A7-9F45-466972A6F930}"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4DAB683A-6C18-4780-97B6-4CE30511F58E}" type="datetimeFigureOut">
              <a:rPr lang="en-US" smtClean="0"/>
              <a:pPr/>
              <a:t>11/28/2020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DAB683A-6C18-4780-97B6-4CE30511F58E}" type="datetimeFigureOut">
              <a:rPr lang="en-US" smtClean="0"/>
              <a:pPr/>
              <a:t>11/28/2020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2919A3E-F257-43A7-9F45-466972A6F930}"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4467826" cy="954107"/>
          </a:xfrm>
          <a:prstGeom prst="rect">
            <a:avLst/>
          </a:prstGeom>
        </p:spPr>
        <p:txBody>
          <a:bodyPr wrap="none">
            <a:spAutoFit/>
          </a:bodyPr>
          <a:lstStyle/>
          <a:p>
            <a:r>
              <a:rPr lang="en-US" sz="2800" b="1" dirty="0" smtClean="0">
                <a:latin typeface="Times New Roman" pitchFamily="18" charset="0"/>
                <a:cs typeface="Times New Roman" pitchFamily="18" charset="0"/>
              </a:rPr>
              <a:t>Contents of the Lecture</a:t>
            </a:r>
          </a:p>
          <a:p>
            <a:r>
              <a:rPr lang="en-US" sz="2800" b="1" dirty="0" smtClean="0">
                <a:latin typeface="Times New Roman" pitchFamily="18" charset="0"/>
                <a:cs typeface="Times New Roman" pitchFamily="18" charset="0"/>
              </a:rPr>
              <a:t>IOT Communication Model</a:t>
            </a:r>
          </a:p>
        </p:txBody>
      </p:sp>
      <p:sp>
        <p:nvSpPr>
          <p:cNvPr id="3" name="Rectangle 2"/>
          <p:cNvSpPr/>
          <p:nvPr/>
        </p:nvSpPr>
        <p:spPr>
          <a:xfrm>
            <a:off x="437866" y="828020"/>
            <a:ext cx="8534400" cy="718466"/>
          </a:xfrm>
          <a:prstGeom prst="rect">
            <a:avLst/>
          </a:prstGeom>
        </p:spPr>
        <p:txBody>
          <a:bodyPr wrap="square">
            <a:spAutoFit/>
          </a:bodyPr>
          <a:lstStyle/>
          <a:p>
            <a:pPr marL="114300" indent="-457200">
              <a:lnSpc>
                <a:spcPct val="200000"/>
              </a:lnSpc>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
            <a:ext cx="8839200" cy="10310515"/>
          </a:xfrm>
          <a:prstGeom prst="rect">
            <a:avLst/>
          </a:prstGeom>
        </p:spPr>
        <p:txBody>
          <a:bodyPr wrap="square">
            <a:spAutoFit/>
          </a:bodyPr>
          <a:lstStyle/>
          <a:p>
            <a:pPr algn="ctr"/>
            <a:endParaRPr lang="en-US" sz="1600" b="1" dirty="0" smtClean="0">
              <a:latin typeface="Times New Roman" pitchFamily="18" charset="0"/>
              <a:cs typeface="Times New Roman" pitchFamily="18" charset="0"/>
            </a:endParaRPr>
          </a:p>
          <a:p>
            <a:pPr algn="ctr"/>
            <a:endParaRPr lang="en-US" sz="1600" b="1" dirty="0" smtClean="0">
              <a:latin typeface="Times New Roman" pitchFamily="18" charset="0"/>
              <a:cs typeface="Times New Roman" pitchFamily="18" charset="0"/>
            </a:endParaRPr>
          </a:p>
          <a:p>
            <a:pPr algn="ctr"/>
            <a:r>
              <a:rPr lang="en-US" sz="2400" b="1" dirty="0" smtClean="0">
                <a:latin typeface="Times New Roman" pitchFamily="18" charset="0"/>
                <a:cs typeface="Times New Roman" pitchFamily="18" charset="0"/>
              </a:rPr>
              <a:t>Communication Model</a:t>
            </a:r>
          </a:p>
          <a:p>
            <a:pPr algn="ctr"/>
            <a:endParaRPr lang="en-US" sz="2400" b="1" dirty="0" smtClean="0">
              <a:latin typeface="Times New Roman" pitchFamily="18" charset="0"/>
              <a:cs typeface="Times New Roman" pitchFamily="18" charset="0"/>
            </a:endParaRPr>
          </a:p>
          <a:p>
            <a:r>
              <a:rPr lang="en-US" dirty="0" smtClean="0"/>
              <a:t>The </a:t>
            </a:r>
            <a:r>
              <a:rPr lang="en-US" dirty="0" err="1" smtClean="0"/>
              <a:t>IoT</a:t>
            </a:r>
            <a:r>
              <a:rPr lang="en-US" dirty="0" smtClean="0"/>
              <a:t> Communication Model aims at defining the main communication paradigms for</a:t>
            </a:r>
          </a:p>
          <a:p>
            <a:r>
              <a:rPr lang="en-US" dirty="0" smtClean="0"/>
              <a:t>connecting elements, as defined in the </a:t>
            </a:r>
            <a:r>
              <a:rPr lang="en-US" dirty="0" err="1" smtClean="0"/>
              <a:t>IoT</a:t>
            </a:r>
            <a:r>
              <a:rPr lang="en-US" dirty="0" smtClean="0"/>
              <a:t> Domain Model. We provide a reference set of</a:t>
            </a:r>
          </a:p>
          <a:p>
            <a:r>
              <a:rPr lang="en-US" dirty="0" smtClean="0"/>
              <a:t>communication rules to build interoperable stacks, together with insights about the main</a:t>
            </a:r>
          </a:p>
          <a:p>
            <a:r>
              <a:rPr lang="en-US" dirty="0" smtClean="0"/>
              <a:t>interactions among the elements of the </a:t>
            </a:r>
            <a:r>
              <a:rPr lang="en-US" dirty="0" err="1" smtClean="0"/>
              <a:t>IoT</a:t>
            </a:r>
            <a:r>
              <a:rPr lang="en-US" dirty="0" smtClean="0"/>
              <a:t> Domain Model.</a:t>
            </a:r>
          </a:p>
          <a:p>
            <a:endParaRPr lang="en-US" dirty="0" smtClean="0"/>
          </a:p>
          <a:p>
            <a:r>
              <a:rPr lang="en-US" dirty="0" smtClean="0"/>
              <a:t/>
            </a:r>
            <a:br>
              <a:rPr lang="en-US" dirty="0" smtClean="0"/>
            </a:br>
            <a:endParaRPr lang="en-US" dirty="0" smtClean="0"/>
          </a:p>
          <a:p>
            <a:endParaRPr lang="en-US" dirty="0" smtClean="0">
              <a:latin typeface="Times New Roman" pitchFamily="18" charset="0"/>
              <a:cs typeface="Times New Roman" pitchFamily="18" charset="0"/>
            </a:endParaRPr>
          </a:p>
          <a:p>
            <a:pPr algn="ctr"/>
            <a:endParaRPr lang="en-US" b="1" dirty="0" smtClean="0">
              <a:latin typeface="Times New Roman" pitchFamily="18" charset="0"/>
              <a:cs typeface="Times New Roman" pitchFamily="18" charset="0"/>
            </a:endParaRPr>
          </a:p>
          <a:p>
            <a:endParaRPr lang="en-US" sz="1600" dirty="0" smtClean="0"/>
          </a:p>
          <a:p>
            <a:endParaRPr lang="en-US" sz="1600"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p:txBody>
      </p:sp>
      <p:sp>
        <p:nvSpPr>
          <p:cNvPr id="3" name="Rectangle 2"/>
          <p:cNvSpPr/>
          <p:nvPr/>
        </p:nvSpPr>
        <p:spPr>
          <a:xfrm>
            <a:off x="609600" y="838200"/>
            <a:ext cx="8534400" cy="718466"/>
          </a:xfrm>
          <a:prstGeom prst="rect">
            <a:avLst/>
          </a:prstGeom>
        </p:spPr>
        <p:txBody>
          <a:bodyPr wrap="square">
            <a:spAutoFit/>
          </a:bodyPr>
          <a:lstStyle/>
          <a:p>
            <a:pPr marL="114300" indent="-457200">
              <a:lnSpc>
                <a:spcPct val="200000"/>
              </a:lnSpc>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
            <a:ext cx="8839200" cy="8648521"/>
          </a:xfrm>
          <a:prstGeom prst="rect">
            <a:avLst/>
          </a:prstGeom>
        </p:spPr>
        <p:txBody>
          <a:bodyPr wrap="square">
            <a:spAutoFit/>
          </a:bodyPr>
          <a:lstStyle/>
          <a:p>
            <a:pPr algn="ctr"/>
            <a:endParaRPr lang="en-US" sz="1600" b="1" dirty="0" smtClean="0">
              <a:latin typeface="Times New Roman" pitchFamily="18" charset="0"/>
              <a:cs typeface="Times New Roman" pitchFamily="18" charset="0"/>
            </a:endParaRPr>
          </a:p>
          <a:p>
            <a:pPr algn="ctr"/>
            <a:endParaRPr lang="en-US" sz="1600" b="1" dirty="0" smtClean="0">
              <a:latin typeface="Times New Roman" pitchFamily="18" charset="0"/>
              <a:cs typeface="Times New Roman" pitchFamily="18" charset="0"/>
            </a:endParaRPr>
          </a:p>
          <a:p>
            <a:pPr algn="ctr"/>
            <a:r>
              <a:rPr lang="en-US" sz="2400" b="1" dirty="0" smtClean="0">
                <a:latin typeface="Times New Roman" pitchFamily="18" charset="0"/>
                <a:cs typeface="Times New Roman" pitchFamily="18" charset="0"/>
              </a:rPr>
              <a:t>Communication Model</a:t>
            </a:r>
          </a:p>
          <a:p>
            <a:pPr algn="ctr"/>
            <a:endParaRPr lang="en-US" sz="2400" b="1" dirty="0" smtClean="0">
              <a:latin typeface="Times New Roman" pitchFamily="18" charset="0"/>
              <a:cs typeface="Times New Roman" pitchFamily="18" charset="0"/>
            </a:endParaRPr>
          </a:p>
          <a:p>
            <a:pPr marL="342900" indent="-342900">
              <a:buAutoNum type="arabicPeriod"/>
            </a:pPr>
            <a:r>
              <a:rPr lang="en-US" b="1" dirty="0" smtClean="0"/>
              <a:t>Request response model:</a:t>
            </a:r>
          </a:p>
          <a:p>
            <a:pPr marL="342900" indent="-342900" algn="ctr"/>
            <a:endParaRPr lang="en-US" dirty="0" smtClean="0"/>
          </a:p>
          <a:p>
            <a:r>
              <a:rPr lang="en-US" dirty="0" smtClean="0"/>
              <a:t/>
            </a:r>
            <a:br>
              <a:rPr lang="en-US" dirty="0" smtClean="0"/>
            </a:br>
            <a:endParaRPr lang="en-US" dirty="0" smtClean="0"/>
          </a:p>
          <a:p>
            <a:endParaRPr lang="en-US" dirty="0" smtClean="0">
              <a:latin typeface="Times New Roman" pitchFamily="18" charset="0"/>
              <a:cs typeface="Times New Roman" pitchFamily="18" charset="0"/>
            </a:endParaRPr>
          </a:p>
          <a:p>
            <a:pPr algn="ctr"/>
            <a:endParaRPr lang="en-US" b="1" dirty="0" smtClean="0">
              <a:latin typeface="Times New Roman" pitchFamily="18" charset="0"/>
              <a:cs typeface="Times New Roman" pitchFamily="18" charset="0"/>
            </a:endParaRPr>
          </a:p>
          <a:p>
            <a:endParaRPr lang="en-US" sz="1600" dirty="0" smtClean="0"/>
          </a:p>
          <a:p>
            <a:endParaRPr lang="en-US" sz="1600"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p:txBody>
      </p:sp>
      <p:sp>
        <p:nvSpPr>
          <p:cNvPr id="3" name="Rectangle 2"/>
          <p:cNvSpPr/>
          <p:nvPr/>
        </p:nvSpPr>
        <p:spPr>
          <a:xfrm>
            <a:off x="609600" y="838200"/>
            <a:ext cx="8534400" cy="718466"/>
          </a:xfrm>
          <a:prstGeom prst="rect">
            <a:avLst/>
          </a:prstGeom>
        </p:spPr>
        <p:txBody>
          <a:bodyPr wrap="square">
            <a:spAutoFit/>
          </a:bodyPr>
          <a:lstStyle/>
          <a:p>
            <a:pPr marL="114300" indent="-457200">
              <a:lnSpc>
                <a:spcPct val="200000"/>
              </a:lnSpc>
            </a:pPr>
            <a:endParaRPr lang="en-US" sz="2400" dirty="0">
              <a:latin typeface="Times New Roman" pitchFamily="18" charset="0"/>
              <a:cs typeface="Times New Roman" pitchFamily="18" charset="0"/>
            </a:endParaRPr>
          </a:p>
        </p:txBody>
      </p:sp>
      <p:pic>
        <p:nvPicPr>
          <p:cNvPr id="4" name="Picture 3" descr="cm2.png"/>
          <p:cNvPicPr>
            <a:picLocks noChangeAspect="1"/>
          </p:cNvPicPr>
          <p:nvPr/>
        </p:nvPicPr>
        <p:blipFill>
          <a:blip r:embed="rId2"/>
          <a:stretch>
            <a:fillRect/>
          </a:stretch>
        </p:blipFill>
        <p:spPr>
          <a:xfrm>
            <a:off x="1519237" y="1971674"/>
            <a:ext cx="6105525" cy="351472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
            <a:ext cx="8839200" cy="8648521"/>
          </a:xfrm>
          <a:prstGeom prst="rect">
            <a:avLst/>
          </a:prstGeom>
        </p:spPr>
        <p:txBody>
          <a:bodyPr wrap="square">
            <a:spAutoFit/>
          </a:bodyPr>
          <a:lstStyle/>
          <a:p>
            <a:pPr algn="ctr"/>
            <a:endParaRPr lang="en-US" sz="1600" b="1" dirty="0" smtClean="0">
              <a:latin typeface="Times New Roman" pitchFamily="18" charset="0"/>
              <a:cs typeface="Times New Roman" pitchFamily="18" charset="0"/>
            </a:endParaRPr>
          </a:p>
          <a:p>
            <a:pPr algn="ctr"/>
            <a:endParaRPr lang="en-US" sz="1600" b="1" dirty="0" smtClean="0">
              <a:latin typeface="Times New Roman" pitchFamily="18" charset="0"/>
              <a:cs typeface="Times New Roman" pitchFamily="18" charset="0"/>
            </a:endParaRPr>
          </a:p>
          <a:p>
            <a:pPr algn="ctr"/>
            <a:r>
              <a:rPr lang="en-US" sz="2400" b="1" dirty="0" smtClean="0">
                <a:latin typeface="Times New Roman" pitchFamily="18" charset="0"/>
                <a:cs typeface="Times New Roman" pitchFamily="18" charset="0"/>
              </a:rPr>
              <a:t>Communication Model</a:t>
            </a:r>
          </a:p>
          <a:p>
            <a:pPr algn="ctr"/>
            <a:endParaRPr lang="en-US" sz="2400" b="1" dirty="0" smtClean="0">
              <a:latin typeface="Times New Roman" pitchFamily="18" charset="0"/>
              <a:cs typeface="Times New Roman" pitchFamily="18" charset="0"/>
            </a:endParaRPr>
          </a:p>
          <a:p>
            <a:pPr marL="342900" indent="-342900"/>
            <a:r>
              <a:rPr lang="en-US" b="1" dirty="0" smtClean="0"/>
              <a:t>2. Publish subscribe model:</a:t>
            </a:r>
            <a:endParaRPr lang="en-US" dirty="0" smtClean="0"/>
          </a:p>
          <a:p>
            <a:r>
              <a:rPr lang="en-US" dirty="0" smtClean="0"/>
              <a:t/>
            </a:r>
            <a:br>
              <a:rPr lang="en-US" dirty="0" smtClean="0"/>
            </a:br>
            <a:endParaRPr lang="en-US" dirty="0" smtClean="0"/>
          </a:p>
          <a:p>
            <a:endParaRPr lang="en-US" dirty="0" smtClean="0">
              <a:latin typeface="Times New Roman" pitchFamily="18" charset="0"/>
              <a:cs typeface="Times New Roman" pitchFamily="18" charset="0"/>
            </a:endParaRPr>
          </a:p>
          <a:p>
            <a:pPr algn="ctr"/>
            <a:endParaRPr lang="en-US" b="1" dirty="0" smtClean="0">
              <a:latin typeface="Times New Roman" pitchFamily="18" charset="0"/>
              <a:cs typeface="Times New Roman" pitchFamily="18" charset="0"/>
            </a:endParaRPr>
          </a:p>
          <a:p>
            <a:endParaRPr lang="en-US" sz="1600" dirty="0" smtClean="0"/>
          </a:p>
          <a:p>
            <a:endParaRPr lang="en-US" sz="1600"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p:txBody>
      </p:sp>
      <p:sp>
        <p:nvSpPr>
          <p:cNvPr id="3" name="Rectangle 2"/>
          <p:cNvSpPr/>
          <p:nvPr/>
        </p:nvSpPr>
        <p:spPr>
          <a:xfrm>
            <a:off x="609600" y="838200"/>
            <a:ext cx="8534400" cy="718466"/>
          </a:xfrm>
          <a:prstGeom prst="rect">
            <a:avLst/>
          </a:prstGeom>
        </p:spPr>
        <p:txBody>
          <a:bodyPr wrap="square">
            <a:spAutoFit/>
          </a:bodyPr>
          <a:lstStyle/>
          <a:p>
            <a:pPr marL="114300" indent="-457200">
              <a:lnSpc>
                <a:spcPct val="200000"/>
              </a:lnSpc>
            </a:pPr>
            <a:endParaRPr lang="en-US" sz="2400" dirty="0">
              <a:latin typeface="Times New Roman" pitchFamily="18" charset="0"/>
              <a:cs typeface="Times New Roman" pitchFamily="18" charset="0"/>
            </a:endParaRPr>
          </a:p>
        </p:txBody>
      </p:sp>
      <p:pic>
        <p:nvPicPr>
          <p:cNvPr id="5" name="Picture 4" descr="cm3.jpg"/>
          <p:cNvPicPr>
            <a:picLocks noChangeAspect="1"/>
          </p:cNvPicPr>
          <p:nvPr/>
        </p:nvPicPr>
        <p:blipFill>
          <a:blip r:embed="rId2"/>
          <a:stretch>
            <a:fillRect/>
          </a:stretch>
        </p:blipFill>
        <p:spPr>
          <a:xfrm>
            <a:off x="1533525" y="1752600"/>
            <a:ext cx="6076950" cy="456247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
            <a:ext cx="8839200" cy="8648521"/>
          </a:xfrm>
          <a:prstGeom prst="rect">
            <a:avLst/>
          </a:prstGeom>
        </p:spPr>
        <p:txBody>
          <a:bodyPr wrap="square">
            <a:spAutoFit/>
          </a:bodyPr>
          <a:lstStyle/>
          <a:p>
            <a:pPr algn="ctr"/>
            <a:endParaRPr lang="en-US" sz="1600" b="1" dirty="0" smtClean="0">
              <a:latin typeface="Times New Roman" pitchFamily="18" charset="0"/>
              <a:cs typeface="Times New Roman" pitchFamily="18" charset="0"/>
            </a:endParaRPr>
          </a:p>
          <a:p>
            <a:pPr algn="ctr"/>
            <a:endParaRPr lang="en-US" sz="1600" b="1" dirty="0" smtClean="0">
              <a:latin typeface="Times New Roman" pitchFamily="18" charset="0"/>
              <a:cs typeface="Times New Roman" pitchFamily="18" charset="0"/>
            </a:endParaRPr>
          </a:p>
          <a:p>
            <a:pPr algn="ctr"/>
            <a:r>
              <a:rPr lang="en-US" sz="2400" b="1" dirty="0" smtClean="0">
                <a:latin typeface="Times New Roman" pitchFamily="18" charset="0"/>
                <a:cs typeface="Times New Roman" pitchFamily="18" charset="0"/>
              </a:rPr>
              <a:t>Communication Model</a:t>
            </a:r>
          </a:p>
          <a:p>
            <a:pPr algn="ctr"/>
            <a:endParaRPr lang="en-US" sz="2400" b="1" dirty="0" smtClean="0">
              <a:latin typeface="Times New Roman" pitchFamily="18" charset="0"/>
              <a:cs typeface="Times New Roman" pitchFamily="18" charset="0"/>
            </a:endParaRPr>
          </a:p>
          <a:p>
            <a:pPr marL="342900" indent="-342900"/>
            <a:r>
              <a:rPr lang="en-US" b="1" dirty="0" smtClean="0"/>
              <a:t>3. Push-pull: </a:t>
            </a:r>
          </a:p>
          <a:p>
            <a:pPr marL="342900" indent="-342900" algn="ctr"/>
            <a:endParaRPr lang="en-US" dirty="0" smtClean="0"/>
          </a:p>
          <a:p>
            <a:r>
              <a:rPr lang="en-US" dirty="0" smtClean="0"/>
              <a:t/>
            </a:r>
            <a:br>
              <a:rPr lang="en-US" dirty="0" smtClean="0"/>
            </a:br>
            <a:endParaRPr lang="en-US" dirty="0" smtClean="0"/>
          </a:p>
          <a:p>
            <a:endParaRPr lang="en-US" dirty="0" smtClean="0">
              <a:latin typeface="Times New Roman" pitchFamily="18" charset="0"/>
              <a:cs typeface="Times New Roman" pitchFamily="18" charset="0"/>
            </a:endParaRPr>
          </a:p>
          <a:p>
            <a:pPr algn="ctr"/>
            <a:endParaRPr lang="en-US" b="1" dirty="0" smtClean="0">
              <a:latin typeface="Times New Roman" pitchFamily="18" charset="0"/>
              <a:cs typeface="Times New Roman" pitchFamily="18" charset="0"/>
            </a:endParaRPr>
          </a:p>
          <a:p>
            <a:endParaRPr lang="en-US" sz="1600" dirty="0" smtClean="0"/>
          </a:p>
          <a:p>
            <a:endParaRPr lang="en-US" sz="1600"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p:txBody>
      </p:sp>
      <p:sp>
        <p:nvSpPr>
          <p:cNvPr id="3" name="Rectangle 2"/>
          <p:cNvSpPr/>
          <p:nvPr/>
        </p:nvSpPr>
        <p:spPr>
          <a:xfrm>
            <a:off x="609600" y="838200"/>
            <a:ext cx="8534400" cy="718466"/>
          </a:xfrm>
          <a:prstGeom prst="rect">
            <a:avLst/>
          </a:prstGeom>
        </p:spPr>
        <p:txBody>
          <a:bodyPr wrap="square">
            <a:spAutoFit/>
          </a:bodyPr>
          <a:lstStyle/>
          <a:p>
            <a:pPr marL="114300" indent="-457200">
              <a:lnSpc>
                <a:spcPct val="200000"/>
              </a:lnSpc>
            </a:pPr>
            <a:endParaRPr lang="en-US" sz="2400" dirty="0">
              <a:latin typeface="Times New Roman" pitchFamily="18" charset="0"/>
              <a:cs typeface="Times New Roman" pitchFamily="18" charset="0"/>
            </a:endParaRPr>
          </a:p>
        </p:txBody>
      </p:sp>
      <p:pic>
        <p:nvPicPr>
          <p:cNvPr id="6" name="Picture 5" descr="cm4.png"/>
          <p:cNvPicPr>
            <a:picLocks noChangeAspect="1"/>
          </p:cNvPicPr>
          <p:nvPr/>
        </p:nvPicPr>
        <p:blipFill>
          <a:blip r:embed="rId2"/>
          <a:stretch>
            <a:fillRect/>
          </a:stretch>
        </p:blipFill>
        <p:spPr>
          <a:xfrm>
            <a:off x="1619250" y="2162175"/>
            <a:ext cx="5905500" cy="294322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
            <a:ext cx="8839200" cy="8925520"/>
          </a:xfrm>
          <a:prstGeom prst="rect">
            <a:avLst/>
          </a:prstGeom>
        </p:spPr>
        <p:txBody>
          <a:bodyPr wrap="square">
            <a:spAutoFit/>
          </a:bodyPr>
          <a:lstStyle/>
          <a:p>
            <a:pPr algn="ctr"/>
            <a:endParaRPr lang="en-US" sz="1600" b="1" dirty="0" smtClean="0">
              <a:latin typeface="Times New Roman" pitchFamily="18" charset="0"/>
              <a:cs typeface="Times New Roman" pitchFamily="18" charset="0"/>
            </a:endParaRPr>
          </a:p>
          <a:p>
            <a:pPr algn="ctr"/>
            <a:endParaRPr lang="en-US" sz="1600" b="1" dirty="0" smtClean="0">
              <a:latin typeface="Times New Roman" pitchFamily="18" charset="0"/>
              <a:cs typeface="Times New Roman" pitchFamily="18" charset="0"/>
            </a:endParaRPr>
          </a:p>
          <a:p>
            <a:pPr algn="ctr"/>
            <a:r>
              <a:rPr lang="en-US" sz="2400" b="1" dirty="0" smtClean="0">
                <a:latin typeface="Times New Roman" pitchFamily="18" charset="0"/>
                <a:cs typeface="Times New Roman" pitchFamily="18" charset="0"/>
              </a:rPr>
              <a:t>Communication Model</a:t>
            </a:r>
          </a:p>
          <a:p>
            <a:pPr algn="ctr"/>
            <a:endParaRPr lang="en-US" sz="2400" b="1" dirty="0" smtClean="0">
              <a:latin typeface="Times New Roman" pitchFamily="18" charset="0"/>
              <a:cs typeface="Times New Roman" pitchFamily="18" charset="0"/>
            </a:endParaRPr>
          </a:p>
          <a:p>
            <a:pPr marL="342900" indent="-342900"/>
            <a:r>
              <a:rPr lang="en-US" b="1" dirty="0" smtClean="0"/>
              <a:t>4. Exclusive pair: </a:t>
            </a:r>
          </a:p>
          <a:p>
            <a:pPr marL="342900" indent="-342900" algn="ctr"/>
            <a:r>
              <a:rPr lang="en-US" b="1" dirty="0" smtClean="0"/>
              <a:t> </a:t>
            </a:r>
          </a:p>
          <a:p>
            <a:pPr marL="342900" indent="-342900" algn="ctr"/>
            <a:endParaRPr lang="en-US" dirty="0" smtClean="0"/>
          </a:p>
          <a:p>
            <a:r>
              <a:rPr lang="en-US" dirty="0" smtClean="0"/>
              <a:t/>
            </a:r>
            <a:br>
              <a:rPr lang="en-US" dirty="0" smtClean="0"/>
            </a:br>
            <a:endParaRPr lang="en-US" dirty="0" smtClean="0"/>
          </a:p>
          <a:p>
            <a:endParaRPr lang="en-US" dirty="0" smtClean="0">
              <a:latin typeface="Times New Roman" pitchFamily="18" charset="0"/>
              <a:cs typeface="Times New Roman" pitchFamily="18" charset="0"/>
            </a:endParaRPr>
          </a:p>
          <a:p>
            <a:pPr algn="ctr"/>
            <a:endParaRPr lang="en-US" b="1" dirty="0" smtClean="0">
              <a:latin typeface="Times New Roman" pitchFamily="18" charset="0"/>
              <a:cs typeface="Times New Roman" pitchFamily="18" charset="0"/>
            </a:endParaRPr>
          </a:p>
          <a:p>
            <a:endParaRPr lang="en-US" sz="1600" dirty="0" smtClean="0"/>
          </a:p>
          <a:p>
            <a:endParaRPr lang="en-US" sz="1600"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p:txBody>
      </p:sp>
      <p:sp>
        <p:nvSpPr>
          <p:cNvPr id="3" name="Rectangle 2"/>
          <p:cNvSpPr/>
          <p:nvPr/>
        </p:nvSpPr>
        <p:spPr>
          <a:xfrm>
            <a:off x="609600" y="838200"/>
            <a:ext cx="8534400" cy="718466"/>
          </a:xfrm>
          <a:prstGeom prst="rect">
            <a:avLst/>
          </a:prstGeom>
        </p:spPr>
        <p:txBody>
          <a:bodyPr wrap="square">
            <a:spAutoFit/>
          </a:bodyPr>
          <a:lstStyle/>
          <a:p>
            <a:pPr marL="114300" indent="-457200">
              <a:lnSpc>
                <a:spcPct val="200000"/>
              </a:lnSpc>
            </a:pPr>
            <a:endParaRPr lang="en-US" sz="2400" dirty="0">
              <a:latin typeface="Times New Roman" pitchFamily="18" charset="0"/>
              <a:cs typeface="Times New Roman" pitchFamily="18" charset="0"/>
            </a:endParaRPr>
          </a:p>
        </p:txBody>
      </p:sp>
      <p:pic>
        <p:nvPicPr>
          <p:cNvPr id="5" name="Picture 4" descr="cm5.jpg"/>
          <p:cNvPicPr>
            <a:picLocks noChangeAspect="1"/>
          </p:cNvPicPr>
          <p:nvPr/>
        </p:nvPicPr>
        <p:blipFill>
          <a:blip r:embed="rId2"/>
          <a:stretch>
            <a:fillRect/>
          </a:stretch>
        </p:blipFill>
        <p:spPr>
          <a:xfrm>
            <a:off x="1533525" y="1762125"/>
            <a:ext cx="6076950" cy="456247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
            <a:ext cx="8839200" cy="18374261"/>
          </a:xfrm>
          <a:prstGeom prst="rect">
            <a:avLst/>
          </a:prstGeom>
        </p:spPr>
        <p:txBody>
          <a:bodyPr wrap="square">
            <a:spAutoFit/>
          </a:bodyPr>
          <a:lstStyle/>
          <a:p>
            <a:pPr algn="ctr">
              <a:lnSpc>
                <a:spcPct val="200000"/>
              </a:lnSpc>
            </a:pPr>
            <a:endParaRPr lang="en-US" dirty="0" smtClean="0"/>
          </a:p>
          <a:p>
            <a:pPr algn="ctr">
              <a:lnSpc>
                <a:spcPct val="200000"/>
              </a:lnSpc>
            </a:pPr>
            <a:r>
              <a:rPr lang="en-US" b="1" dirty="0" smtClean="0"/>
              <a:t>Communication Model</a:t>
            </a:r>
          </a:p>
          <a:p>
            <a:pPr algn="just" fontAlgn="base"/>
            <a:r>
              <a:rPr lang="en-US" sz="1600" b="1" dirty="0" smtClean="0"/>
              <a:t>Device-to-device communication model</a:t>
            </a:r>
            <a:r>
              <a:rPr lang="en-US" sz="1600" dirty="0" smtClean="0"/>
              <a:t> represents two or more devices that directly connect and communicate between one another, rather than through an intermediary application server. These devices communicate over many types of networks, including IP networks or the Internet. Often, however these devices use protocols like Bluetooth, Z-Wave, or </a:t>
            </a:r>
            <a:r>
              <a:rPr lang="en-US" sz="1600" dirty="0" err="1" smtClean="0"/>
              <a:t>ZigBee</a:t>
            </a:r>
            <a:r>
              <a:rPr lang="en-US" sz="1600" dirty="0" smtClean="0"/>
              <a:t> to establish direct device-to-device communications.</a:t>
            </a:r>
          </a:p>
          <a:p>
            <a:pPr algn="just" fontAlgn="base"/>
            <a:endParaRPr lang="en-US" sz="1600" dirty="0" smtClean="0"/>
          </a:p>
          <a:p>
            <a:pPr algn="just" fontAlgn="base"/>
            <a:r>
              <a:rPr lang="en-US" sz="1600" b="1" dirty="0" smtClean="0"/>
              <a:t>Device-to-cloud communication model</a:t>
            </a:r>
            <a:r>
              <a:rPr lang="en-US" sz="1600" dirty="0" smtClean="0"/>
              <a:t>, the </a:t>
            </a:r>
            <a:r>
              <a:rPr lang="en-US" sz="1600" dirty="0" err="1" smtClean="0"/>
              <a:t>IoT</a:t>
            </a:r>
            <a:r>
              <a:rPr lang="en-US" sz="1600" dirty="0" smtClean="0"/>
              <a:t> device connects directly to an Internet cloud service like an application service provider to exchange data and control message traffic. This approach frequently takes advantage of existing communications mechanisms like traditional wired Ethernet or Wi-Fi connections to establish a connection between the device and the IP network, which ultimately connects to the cloud service.</a:t>
            </a:r>
            <a:br>
              <a:rPr lang="en-US" sz="1600" dirty="0" smtClean="0"/>
            </a:br>
            <a:r>
              <a:rPr lang="en-US" sz="1600" dirty="0" smtClean="0"/>
              <a:t>Frequently, the device and cloud service are from the same vendor. If proprietary data protocols are used between the device and the cloud service, the device owner or user may be tied to a specific cloud service, limiting or preventing the use of alternative service providers. This is commonly referred to as “vendor lock-in’’, a term that encompasses other facets of the relationship with the provider such as ownership of and access to the data. At the same time, users can generally have confidence that devices designed for the specific platform can be integrated.</a:t>
            </a:r>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nSpc>
                <a:spcPct val="200000"/>
              </a:lnSpc>
            </a:pPr>
            <a:endParaRPr lang="en-US" dirty="0" smtClean="0"/>
          </a:p>
          <a:p>
            <a:pPr algn="just">
              <a:lnSpc>
                <a:spcPct val="200000"/>
              </a:lnSpc>
            </a:pPr>
            <a:endParaRPr lang="en-US" sz="1600" dirty="0" smtClean="0">
              <a:latin typeface="Times New Roman" pitchFamily="18" charset="0"/>
              <a:cs typeface="Times New Roman" pitchFamily="18" charset="0"/>
            </a:endParaRPr>
          </a:p>
          <a:p>
            <a:pPr algn="just">
              <a:lnSpc>
                <a:spcPct val="200000"/>
              </a:lnSpc>
            </a:pPr>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p:txBody>
      </p:sp>
      <p:sp>
        <p:nvSpPr>
          <p:cNvPr id="3" name="Rectangle 2"/>
          <p:cNvSpPr/>
          <p:nvPr/>
        </p:nvSpPr>
        <p:spPr>
          <a:xfrm>
            <a:off x="609600" y="838200"/>
            <a:ext cx="8534400" cy="718466"/>
          </a:xfrm>
          <a:prstGeom prst="rect">
            <a:avLst/>
          </a:prstGeom>
        </p:spPr>
        <p:txBody>
          <a:bodyPr wrap="square">
            <a:spAutoFit/>
          </a:bodyPr>
          <a:lstStyle/>
          <a:p>
            <a:pPr marL="114300" indent="-457200">
              <a:lnSpc>
                <a:spcPct val="200000"/>
              </a:lnSpc>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
            <a:ext cx="8839200" cy="18312705"/>
          </a:xfrm>
          <a:prstGeom prst="rect">
            <a:avLst/>
          </a:prstGeom>
        </p:spPr>
        <p:txBody>
          <a:bodyPr wrap="square">
            <a:spAutoFit/>
          </a:bodyPr>
          <a:lstStyle/>
          <a:p>
            <a:pPr algn="ctr">
              <a:lnSpc>
                <a:spcPct val="200000"/>
              </a:lnSpc>
            </a:pPr>
            <a:endParaRPr lang="en-US" dirty="0" smtClean="0"/>
          </a:p>
          <a:p>
            <a:pPr algn="ctr">
              <a:lnSpc>
                <a:spcPct val="200000"/>
              </a:lnSpc>
            </a:pPr>
            <a:r>
              <a:rPr lang="en-US" b="1" dirty="0" smtClean="0"/>
              <a:t>Communication Model</a:t>
            </a:r>
          </a:p>
          <a:p>
            <a:pPr fontAlgn="base"/>
            <a:r>
              <a:rPr lang="en-US" sz="1600" b="1" dirty="0" smtClean="0"/>
              <a:t> Device-to-gateway model</a:t>
            </a:r>
            <a:r>
              <a:rPr lang="en-US" sz="1600" dirty="0" smtClean="0"/>
              <a:t>, or more typically, the </a:t>
            </a:r>
            <a:r>
              <a:rPr lang="en-US" sz="1600" b="1" dirty="0" smtClean="0"/>
              <a:t>device-to-application-layer gateway (ALG) model</a:t>
            </a:r>
            <a:r>
              <a:rPr lang="en-US" sz="1600" dirty="0" smtClean="0"/>
              <a:t>, the </a:t>
            </a:r>
            <a:r>
              <a:rPr lang="en-US" sz="1600" dirty="0" err="1" smtClean="0"/>
              <a:t>IoT</a:t>
            </a:r>
            <a:r>
              <a:rPr lang="en-US" sz="1600" dirty="0" smtClean="0"/>
              <a:t> device connects through an ALG service as a conduit to reach a cloud service. In simpler terms, this means that there is application software operating on a local gateway device, which acts as an intermediary between the device and the cloud service and provides security and other functionality such as data or protocol translation.</a:t>
            </a:r>
            <a:br>
              <a:rPr lang="en-US" sz="1600" dirty="0" smtClean="0"/>
            </a:br>
            <a:r>
              <a:rPr lang="en-US" sz="1600" dirty="0" smtClean="0"/>
              <a:t>Several forms of this model are found in consumer devices. In many cases, the local gateway device is a </a:t>
            </a:r>
            <a:r>
              <a:rPr lang="en-US" sz="1600" dirty="0" err="1" smtClean="0"/>
              <a:t>smartphone</a:t>
            </a:r>
            <a:r>
              <a:rPr lang="en-US" sz="1600" dirty="0" smtClean="0"/>
              <a:t> running an app to communicate with a device and relay data to a cloud service. The other form of this device-to-gateway model is the emergence of “hub” devices in home automation applications. These are devices that serve as a local gateway between individual </a:t>
            </a:r>
            <a:r>
              <a:rPr lang="en-US" sz="1600" dirty="0" err="1" smtClean="0"/>
              <a:t>IoT</a:t>
            </a:r>
            <a:r>
              <a:rPr lang="en-US" sz="1600" dirty="0" smtClean="0"/>
              <a:t> devices and a cloud service, but they can also bridge the interoperability gap between devices themselves.</a:t>
            </a:r>
          </a:p>
          <a:p>
            <a:pPr fontAlgn="base"/>
            <a:r>
              <a:rPr lang="en-US" sz="1600" dirty="0" smtClean="0"/>
              <a:t>The </a:t>
            </a:r>
            <a:r>
              <a:rPr lang="en-US" sz="1600" b="1" dirty="0" smtClean="0"/>
              <a:t>back-end data-sharing model</a:t>
            </a:r>
            <a:r>
              <a:rPr lang="en-US" sz="1600" dirty="0" smtClean="0"/>
              <a:t> refers to a communication architecture that enables users to export and analyze smart object data from a cloud service in combination with data from other sources. This architecture supports “the [user’s] desire for granting access to the uploaded sensor data to third parties”. This approach is an extension of the single device-to-cloud communication model, which can lead to data silos where “</a:t>
            </a:r>
            <a:r>
              <a:rPr lang="en-US" sz="1600" dirty="0" err="1" smtClean="0"/>
              <a:t>IoT</a:t>
            </a:r>
            <a:r>
              <a:rPr lang="en-US" sz="1600" dirty="0" smtClean="0"/>
              <a:t> devices upload data only to a single application service provider’’. A back-end sharing architecture allows the data collected from single </a:t>
            </a:r>
            <a:r>
              <a:rPr lang="en-US" sz="1600" dirty="0" err="1" smtClean="0"/>
              <a:t>IoT</a:t>
            </a:r>
            <a:r>
              <a:rPr lang="en-US" sz="1600" dirty="0" smtClean="0"/>
              <a:t> device data streams to be aggregated and analyzed and suggests a federated cloud services approach, or cloud applications programmer interfaces (APIs), to achieve interoperability of smart device data hosted in the cloud.</a:t>
            </a:r>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gn="ctr">
              <a:lnSpc>
                <a:spcPct val="200000"/>
              </a:lnSpc>
            </a:pPr>
            <a:endParaRPr lang="en-US" b="1" dirty="0" smtClean="0"/>
          </a:p>
          <a:p>
            <a:pPr>
              <a:lnSpc>
                <a:spcPct val="200000"/>
              </a:lnSpc>
            </a:pPr>
            <a:endParaRPr lang="en-US" dirty="0" smtClean="0"/>
          </a:p>
          <a:p>
            <a:pPr algn="just">
              <a:lnSpc>
                <a:spcPct val="200000"/>
              </a:lnSpc>
            </a:pPr>
            <a:endParaRPr lang="en-US" sz="1600" dirty="0" smtClean="0">
              <a:latin typeface="Times New Roman" pitchFamily="18" charset="0"/>
              <a:cs typeface="Times New Roman" pitchFamily="18" charset="0"/>
            </a:endParaRPr>
          </a:p>
          <a:p>
            <a:pPr algn="just">
              <a:lnSpc>
                <a:spcPct val="200000"/>
              </a:lnSpc>
            </a:pPr>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p:txBody>
      </p:sp>
      <p:sp>
        <p:nvSpPr>
          <p:cNvPr id="3" name="Rectangle 2"/>
          <p:cNvSpPr/>
          <p:nvPr/>
        </p:nvSpPr>
        <p:spPr>
          <a:xfrm>
            <a:off x="609600" y="838200"/>
            <a:ext cx="8534400" cy="718466"/>
          </a:xfrm>
          <a:prstGeom prst="rect">
            <a:avLst/>
          </a:prstGeom>
        </p:spPr>
        <p:txBody>
          <a:bodyPr wrap="square">
            <a:spAutoFit/>
          </a:bodyPr>
          <a:lstStyle/>
          <a:p>
            <a:pPr marL="114300" indent="-457200">
              <a:lnSpc>
                <a:spcPct val="200000"/>
              </a:lnSpc>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
            <a:ext cx="8839200" cy="9140964"/>
          </a:xfrm>
          <a:prstGeom prst="rect">
            <a:avLst/>
          </a:prstGeom>
        </p:spPr>
        <p:txBody>
          <a:bodyPr wrap="square">
            <a:spAutoFit/>
          </a:bodyPr>
          <a:lstStyle/>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pPr algn="ctr"/>
            <a:r>
              <a:rPr lang="en-US" sz="2800" b="1" dirty="0" smtClean="0">
                <a:latin typeface="Times New Roman" pitchFamily="18" charset="0"/>
                <a:cs typeface="Times New Roman" pitchFamily="18" charset="0"/>
              </a:rPr>
              <a:t>Thank You                                                                                     </a:t>
            </a: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p:txBody>
      </p:sp>
      <p:sp>
        <p:nvSpPr>
          <p:cNvPr id="3" name="Rectangle 2"/>
          <p:cNvSpPr/>
          <p:nvPr/>
        </p:nvSpPr>
        <p:spPr>
          <a:xfrm>
            <a:off x="437866" y="828020"/>
            <a:ext cx="8534400" cy="718466"/>
          </a:xfrm>
          <a:prstGeom prst="rect">
            <a:avLst/>
          </a:prstGeom>
        </p:spPr>
        <p:txBody>
          <a:bodyPr wrap="square">
            <a:spAutoFit/>
          </a:bodyPr>
          <a:lstStyle/>
          <a:p>
            <a:pPr marL="114300" indent="-457200">
              <a:lnSpc>
                <a:spcPct val="200000"/>
              </a:lnSpc>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2275</TotalTime>
  <Words>97</Words>
  <Application>Microsoft Office PowerPoint</Application>
  <PresentationFormat>On-screen Show (4:3)</PresentationFormat>
  <Paragraphs>182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Civic</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Subject: Object Oriented Programming(3CS4-06)</dc:title>
  <dc:creator>CT08-8</dc:creator>
  <cp:lastModifiedBy>ARYA</cp:lastModifiedBy>
  <cp:revision>276</cp:revision>
  <dcterms:created xsi:type="dcterms:W3CDTF">2020-07-04T07:51:37Z</dcterms:created>
  <dcterms:modified xsi:type="dcterms:W3CDTF">2020-11-28T05:13:30Z</dcterms:modified>
</cp:coreProperties>
</file>